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8" r:id="rId4"/>
    <p:sldId id="269" r:id="rId5"/>
    <p:sldId id="270" r:id="rId6"/>
    <p:sldId id="266" r:id="rId7"/>
    <p:sldId id="258" r:id="rId8"/>
    <p:sldId id="259" r:id="rId9"/>
    <p:sldId id="264" r:id="rId10"/>
    <p:sldId id="261" r:id="rId11"/>
    <p:sldId id="265" r:id="rId12"/>
    <p:sldId id="262" r:id="rId13"/>
    <p:sldId id="271" r:id="rId14"/>
    <p:sldId id="272" r:id="rId15"/>
    <p:sldId id="273" r:id="rId16"/>
    <p:sldId id="260" r:id="rId17"/>
    <p:sldId id="274" r:id="rId18"/>
    <p:sldId id="263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>
        <p:scale>
          <a:sx n="100" d="100"/>
          <a:sy n="100" d="100"/>
        </p:scale>
        <p:origin x="720" y="5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8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37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22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27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85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06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83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59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33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97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42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489D2-8DBC-4891-8D1B-9EF26396DB7B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6C704-9002-40B5-B0D7-FEF194506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56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.tiff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865052" y="1367604"/>
            <a:ext cx="10564948" cy="891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5100" dirty="0">
                <a:ea typeface="American Typewriter" charset="0"/>
                <a:cs typeface="American Typewriter" charset="0"/>
              </a:rPr>
              <a:t>Konzept eines Wohnformates mit einem innovativen</a:t>
            </a:r>
          </a:p>
          <a:p>
            <a:pPr algn="l"/>
            <a:r>
              <a:rPr lang="de-DE" sz="5100" dirty="0">
                <a:ea typeface="American Typewriter" charset="0"/>
                <a:cs typeface="American Typewriter" charset="0"/>
              </a:rPr>
              <a:t>Betreuungs- und Pflegeangebot für Senioren in Holtwick</a:t>
            </a:r>
          </a:p>
          <a:p>
            <a:pPr algn="l"/>
            <a:endParaRPr lang="de-DE" dirty="0"/>
          </a:p>
          <a:p>
            <a:pPr marL="342900" indent="-342900" algn="l">
              <a:buFont typeface="Arial" charset="0"/>
              <a:buChar char="•"/>
            </a:pPr>
            <a:endParaRPr lang="de-DE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1257300" lvl="2" indent="-342900" algn="l">
              <a:buFont typeface="Arial" charset="0"/>
              <a:buChar char="•"/>
            </a:pPr>
            <a:endParaRPr lang="de-DE" sz="2000" dirty="0">
              <a:latin typeface="Century Gothic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de-DE" sz="3200" dirty="0"/>
          </a:p>
        </p:txBody>
      </p:sp>
      <p:pic>
        <p:nvPicPr>
          <p:cNvPr id="17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51" y="5770352"/>
            <a:ext cx="1689730" cy="621090"/>
          </a:xfrm>
          <a:prstGeom prst="rect">
            <a:avLst/>
          </a:prstGeom>
        </p:spPr>
      </p:pic>
      <p:pic>
        <p:nvPicPr>
          <p:cNvPr id="18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350" y="5713615"/>
            <a:ext cx="1829316" cy="801485"/>
          </a:xfrm>
          <a:prstGeom prst="rect">
            <a:avLst/>
          </a:prstGeom>
        </p:spPr>
      </p:pic>
      <p:pic>
        <p:nvPicPr>
          <p:cNvPr id="19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51" y="2632720"/>
            <a:ext cx="4176505" cy="2784337"/>
          </a:xfrm>
          <a:prstGeom prst="rect">
            <a:avLst/>
          </a:prstGeom>
        </p:spPr>
      </p:pic>
      <p:pic>
        <p:nvPicPr>
          <p:cNvPr id="21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259" y="2632722"/>
            <a:ext cx="3672406" cy="2782952"/>
          </a:xfrm>
          <a:prstGeom prst="rect">
            <a:avLst/>
          </a:prstGeom>
        </p:spPr>
      </p:pic>
      <p:sp>
        <p:nvSpPr>
          <p:cNvPr id="22" name="Inhaltsplatzhalter 2"/>
          <p:cNvSpPr txBox="1">
            <a:spLocks/>
          </p:cNvSpPr>
          <p:nvPr/>
        </p:nvSpPr>
        <p:spPr>
          <a:xfrm>
            <a:off x="865051" y="531734"/>
            <a:ext cx="10564948" cy="89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5100" dirty="0" smtClean="0">
                <a:ea typeface="American Typewriter" charset="0"/>
                <a:cs typeface="American Typewriter" charset="0"/>
              </a:rPr>
              <a:t>EINFACH BESSER </a:t>
            </a:r>
            <a:r>
              <a:rPr lang="de-DE" sz="5100" dirty="0" smtClean="0">
                <a:solidFill>
                  <a:schemeClr val="accent5"/>
                </a:solidFill>
                <a:ea typeface="American Typewriter" charset="0"/>
                <a:cs typeface="American Typewriter" charset="0"/>
              </a:rPr>
              <a:t>WOHNEN IM ALTER</a:t>
            </a:r>
            <a:endParaRPr lang="de-DE" sz="5100" dirty="0">
              <a:solidFill>
                <a:schemeClr val="accent5"/>
              </a:solidFill>
              <a:ea typeface="American Typewriter" charset="0"/>
              <a:cs typeface="American Typewriter" charset="0"/>
            </a:endParaRPr>
          </a:p>
          <a:p>
            <a:pPr algn="l"/>
            <a:endParaRPr lang="de-DE" dirty="0"/>
          </a:p>
          <a:p>
            <a:pPr marL="342900" indent="-342900" algn="l">
              <a:buFont typeface="Arial" charset="0"/>
              <a:buChar char="•"/>
            </a:pPr>
            <a:endParaRPr lang="de-DE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1257300" lvl="2" indent="-342900" algn="l">
              <a:buFont typeface="Arial" charset="0"/>
              <a:buChar char="•"/>
            </a:pPr>
            <a:endParaRPr lang="de-DE" sz="2000" dirty="0">
              <a:latin typeface="Century Gothic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9524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Ansichten</a:t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Wohnanlage</a:t>
            </a:r>
            <a:endParaRPr lang="de-DE" sz="2800" dirty="0"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r="9482" b="8624"/>
          <a:stretch/>
        </p:blipFill>
        <p:spPr>
          <a:xfrm>
            <a:off x="628650" y="0"/>
            <a:ext cx="83534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Ansicht Nord</a:t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Wohnanlage</a:t>
            </a:r>
            <a:endParaRPr lang="de-DE" sz="2800" dirty="0"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t="49232" r="10494" b="11764"/>
          <a:stretch/>
        </p:blipFill>
        <p:spPr>
          <a:xfrm>
            <a:off x="571500" y="2952750"/>
            <a:ext cx="85629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9234" r="16717" b="53023"/>
          <a:stretch/>
        </p:blipFill>
        <p:spPr>
          <a:xfrm>
            <a:off x="250030" y="1607907"/>
            <a:ext cx="9286691" cy="3512663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Schnitt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Wohnanlage</a:t>
            </a:r>
            <a:endParaRPr lang="de-D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00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3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Erdgeschoss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200" dirty="0" smtClean="0">
                <a:latin typeface="+mn-lt"/>
              </a:rPr>
              <a:t>Mehrfamilienhaus</a:t>
            </a:r>
            <a:endParaRPr lang="de-DE" sz="2200" dirty="0">
              <a:latin typeface="+mn-lt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197610"/>
              </p:ext>
            </p:extLst>
          </p:nvPr>
        </p:nvGraphicFramePr>
        <p:xfrm>
          <a:off x="-55408" y="0"/>
          <a:ext cx="96972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6" imgW="16039922" imgH="11344173" progId="AcroExch.Document.7">
                  <p:embed/>
                </p:oleObj>
              </mc:Choice>
              <mc:Fallback>
                <p:oleObj name="Acrobat Document" r:id="rId6" imgW="16039922" imgH="1134417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5408" y="0"/>
                        <a:ext cx="96972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4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Ober</a:t>
            </a:r>
            <a:r>
              <a:rPr lang="de-DE" sz="2800" dirty="0" smtClean="0">
                <a:latin typeface="+mn-lt"/>
              </a:rPr>
              <a:t>geschoss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200" dirty="0" smtClean="0">
                <a:latin typeface="+mn-lt"/>
              </a:rPr>
              <a:t>Mehrfamilienhaus</a:t>
            </a:r>
            <a:endParaRPr lang="de-DE" sz="2200" dirty="0">
              <a:latin typeface="+mn-lt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940383"/>
              </p:ext>
            </p:extLst>
          </p:nvPr>
        </p:nvGraphicFramePr>
        <p:xfrm>
          <a:off x="-55408" y="0"/>
          <a:ext cx="96972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6" imgW="16039922" imgH="11344173" progId="AcroExch.Document.7">
                  <p:embed/>
                </p:oleObj>
              </mc:Choice>
              <mc:Fallback>
                <p:oleObj name="Acrobat Document" r:id="rId6" imgW="16039922" imgH="1134417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5408" y="0"/>
                        <a:ext cx="96972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61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Dach</a:t>
            </a:r>
            <a:r>
              <a:rPr lang="de-DE" sz="2800" dirty="0" smtClean="0">
                <a:latin typeface="+mn-lt"/>
              </a:rPr>
              <a:t>geschoss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200" dirty="0" smtClean="0">
                <a:latin typeface="+mn-lt"/>
              </a:rPr>
              <a:t>Mehrfamilienhaus</a:t>
            </a:r>
            <a:endParaRPr lang="de-DE" sz="2200" dirty="0">
              <a:latin typeface="+mn-lt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940746"/>
              </p:ext>
            </p:extLst>
          </p:nvPr>
        </p:nvGraphicFramePr>
        <p:xfrm>
          <a:off x="-55408" y="0"/>
          <a:ext cx="96972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6" imgW="16039922" imgH="11344173" progId="AcroExch.Document.7">
                  <p:embed/>
                </p:oleObj>
              </mc:Choice>
              <mc:Fallback>
                <p:oleObj name="Acrobat Document" r:id="rId6" imgW="16039922" imgH="1134417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5408" y="0"/>
                        <a:ext cx="96972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4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Ansichten</a:t>
            </a:r>
            <a:br>
              <a:rPr lang="de-DE" sz="2800" dirty="0" smtClean="0">
                <a:latin typeface="+mn-lt"/>
              </a:rPr>
            </a:br>
            <a:r>
              <a:rPr lang="de-DE" sz="2400" dirty="0" smtClean="0">
                <a:latin typeface="+mn-lt"/>
              </a:rPr>
              <a:t>Mehrfamilienhaus</a:t>
            </a:r>
            <a:endParaRPr lang="de-DE" sz="2400" dirty="0"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5140" r="5764" b="5074"/>
          <a:stretch/>
        </p:blipFill>
        <p:spPr>
          <a:xfrm>
            <a:off x="328604" y="0"/>
            <a:ext cx="915352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52155" r="14247" b="8983"/>
          <a:stretch/>
        </p:blipFill>
        <p:spPr>
          <a:xfrm>
            <a:off x="250030" y="1607907"/>
            <a:ext cx="9286691" cy="3512663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Schnitt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200" dirty="0" smtClean="0">
                <a:latin typeface="+mn-lt"/>
              </a:rPr>
              <a:t>Mehrfamilienhaus</a:t>
            </a:r>
            <a:endParaRPr lang="de-DE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7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477520" y="6182638"/>
            <a:ext cx="3799840" cy="32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304" r="35091" b="10476"/>
          <a:stretch/>
        </p:blipFill>
        <p:spPr>
          <a:xfrm>
            <a:off x="1795398" y="238136"/>
            <a:ext cx="4405377" cy="635570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5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Berechnung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200" dirty="0" smtClean="0">
                <a:latin typeface="+mn-lt"/>
              </a:rPr>
              <a:t>GRZ</a:t>
            </a:r>
            <a:endParaRPr lang="de-DE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78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24104" r="19229" b="40440"/>
          <a:stretch/>
        </p:blipFill>
        <p:spPr>
          <a:xfrm>
            <a:off x="1524963" y="1181100"/>
            <a:ext cx="5961687" cy="403856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77520" y="6182638"/>
            <a:ext cx="3799840" cy="32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5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Berechnung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200" dirty="0" smtClean="0">
                <a:latin typeface="+mn-lt"/>
              </a:rPr>
              <a:t>Stellplätze</a:t>
            </a:r>
            <a:endParaRPr lang="de-DE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29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9733279" y="286325"/>
            <a:ext cx="2214743" cy="536635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+mn-lt"/>
              </a:rPr>
              <a:t>Präambel</a:t>
            </a:r>
            <a:endParaRPr lang="de-DE" sz="2800" dirty="0">
              <a:latin typeface="+mn-lt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7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9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30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484911" y="1701944"/>
            <a:ext cx="4285218" cy="4651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latin typeface="Calibri" charset="0"/>
                <a:ea typeface="Calibri" charset="0"/>
                <a:cs typeface="Times New Roman" charset="0"/>
              </a:rPr>
              <a:t>Wir haben uns zum Ziel gesetzt, älteren Menschen ein sicheres und komfortables Zuhause anzubieten, in dem sie ein selbstbestimmtes </a:t>
            </a:r>
            <a:r>
              <a:rPr lang="de-DE" sz="1800" dirty="0" smtClean="0">
                <a:latin typeface="Calibri" charset="0"/>
                <a:ea typeface="Calibri" charset="0"/>
                <a:cs typeface="Times New Roman" charset="0"/>
              </a:rPr>
              <a:t>Leben mit </a:t>
            </a:r>
            <a:r>
              <a:rPr lang="de-DE" sz="1800" dirty="0">
                <a:latin typeface="Calibri" charset="0"/>
                <a:ea typeface="Calibri" charset="0"/>
                <a:cs typeface="Times New Roman" charset="0"/>
              </a:rPr>
              <a:t>einem individuell auf ihre Bedürfnisse zugeschnittenen Betreuungs- und </a:t>
            </a:r>
            <a:r>
              <a:rPr lang="de-DE" sz="1800" dirty="0" smtClean="0">
                <a:latin typeface="Calibri" charset="0"/>
                <a:ea typeface="Calibri" charset="0"/>
                <a:cs typeface="Times New Roman" charset="0"/>
              </a:rPr>
              <a:t>Pflegekonzept führen </a:t>
            </a:r>
            <a:r>
              <a:rPr lang="de-DE" sz="1800" dirty="0">
                <a:latin typeface="Calibri" charset="0"/>
                <a:ea typeface="Calibri" charset="0"/>
                <a:cs typeface="Times New Roman" charset="0"/>
              </a:rPr>
              <a:t>können. Die an die Bewohner gerichteten Angebote sollen durch Spaß an </a:t>
            </a:r>
            <a:r>
              <a:rPr lang="de-DE" sz="1800" dirty="0" smtClean="0">
                <a:latin typeface="Calibri" charset="0"/>
                <a:ea typeface="Calibri" charset="0"/>
                <a:cs typeface="Times New Roman" charset="0"/>
              </a:rPr>
              <a:t>gemeinsamen </a:t>
            </a:r>
            <a:r>
              <a:rPr lang="de-DE" sz="1800" dirty="0">
                <a:latin typeface="Calibri" charset="0"/>
                <a:ea typeface="Calibri" charset="0"/>
                <a:cs typeface="Times New Roman" charset="0"/>
              </a:rPr>
              <a:t>Erleben einer Vereinsamung entgegenwirken und gleichzeitig ihre </a:t>
            </a:r>
            <a:r>
              <a:rPr lang="de-DE" sz="1800" dirty="0" smtClean="0">
                <a:latin typeface="Calibri" charset="0"/>
                <a:ea typeface="Calibri" charset="0"/>
                <a:cs typeface="Times New Roman" charset="0"/>
              </a:rPr>
              <a:t>Unabhängigkeit </a:t>
            </a:r>
            <a:r>
              <a:rPr lang="de-DE" sz="1800" dirty="0">
                <a:latin typeface="Calibri" charset="0"/>
                <a:ea typeface="Calibri" charset="0"/>
                <a:cs typeface="Times New Roman" charset="0"/>
              </a:rPr>
              <a:t>fördern. Die Aktivierung bzw. Reaktivierung der eigenen Fähigkeiten, bei gleichzeitiger Sicherheit der Versorgung, tragen dazu </a:t>
            </a:r>
            <a:r>
              <a:rPr lang="de-DE" sz="1800" dirty="0" smtClean="0">
                <a:latin typeface="Calibri" charset="0"/>
                <a:ea typeface="Calibri" charset="0"/>
                <a:cs typeface="Times New Roman" charset="0"/>
              </a:rPr>
              <a:t>bei </a:t>
            </a:r>
            <a:r>
              <a:rPr lang="de-DE" sz="1800" dirty="0">
                <a:latin typeface="Calibri" charset="0"/>
                <a:ea typeface="Calibri" charset="0"/>
                <a:cs typeface="Times New Roman" charset="0"/>
              </a:rPr>
              <a:t>die Zuversicht in die eigenen Potenziale zu stärken. </a:t>
            </a:r>
          </a:p>
        </p:txBody>
      </p:sp>
      <p:sp>
        <p:nvSpPr>
          <p:cNvPr id="33" name="Rechteck 32"/>
          <p:cNvSpPr/>
          <p:nvPr/>
        </p:nvSpPr>
        <p:spPr>
          <a:xfrm>
            <a:off x="484911" y="292327"/>
            <a:ext cx="909815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latin typeface="Calibri" charset="0"/>
                <a:ea typeface="Calibri" charset="0"/>
                <a:cs typeface="Times New Roman" charset="0"/>
              </a:rPr>
              <a:t>Die KKRC Bau GmbH &amp; Co. KG projektiert und erstellt in Kooperation mit der Fachplanung Pflege - Matthias Mört Wohnanlagen mit einem speziellen Betreuungs- und Pflegekonzept für Senioren.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latin typeface="Calibri" charset="0"/>
                <a:ea typeface="Calibri" charset="0"/>
                <a:cs typeface="Times New Roman" charset="0"/>
              </a:rPr>
              <a:t> </a:t>
            </a:r>
          </a:p>
        </p:txBody>
      </p:sp>
      <p:pic>
        <p:nvPicPr>
          <p:cNvPr id="34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344" y="1797738"/>
            <a:ext cx="4662720" cy="33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477520" y="6182638"/>
            <a:ext cx="3799840" cy="32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5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KKRC Bau GmbH &amp; Co. KG</a:t>
            </a:r>
            <a:endParaRPr lang="de-DE" sz="2200" dirty="0">
              <a:latin typeface="+mn-lt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9641838" y="1148612"/>
            <a:ext cx="2306183" cy="247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smtClean="0">
                <a:latin typeface="+mn-lt"/>
              </a:rPr>
              <a:t>2010 Groß-</a:t>
            </a:r>
            <a:r>
              <a:rPr lang="de-DE" sz="1800" dirty="0" err="1" smtClean="0">
                <a:latin typeface="+mn-lt"/>
              </a:rPr>
              <a:t>Reken</a:t>
            </a:r>
            <a:endParaRPr lang="de-DE" sz="1800" dirty="0" smtClean="0">
              <a:latin typeface="+mn-lt"/>
            </a:endParaRPr>
          </a:p>
          <a:p>
            <a:r>
              <a:rPr lang="de-DE" sz="1800" dirty="0" smtClean="0">
                <a:latin typeface="+mn-lt"/>
              </a:rPr>
              <a:t>2018 Bahnhof-</a:t>
            </a:r>
            <a:r>
              <a:rPr lang="de-DE" sz="1800" dirty="0" err="1" smtClean="0">
                <a:latin typeface="+mn-lt"/>
              </a:rPr>
              <a:t>Reken</a:t>
            </a:r>
            <a:endParaRPr lang="de-DE" sz="1800" dirty="0" smtClean="0">
              <a:latin typeface="+mn-lt"/>
            </a:endParaRPr>
          </a:p>
          <a:p>
            <a:r>
              <a:rPr lang="de-DE" sz="1800" dirty="0" smtClean="0">
                <a:latin typeface="+mn-lt"/>
              </a:rPr>
              <a:t>2020 </a:t>
            </a:r>
            <a:r>
              <a:rPr lang="de-DE" sz="1800" dirty="0" err="1" smtClean="0">
                <a:latin typeface="+mn-lt"/>
              </a:rPr>
              <a:t>Saerbeck</a:t>
            </a:r>
            <a:endParaRPr lang="de-DE" sz="1800" dirty="0" smtClean="0">
              <a:latin typeface="+mn-lt"/>
            </a:endParaRPr>
          </a:p>
          <a:p>
            <a:r>
              <a:rPr lang="de-DE" sz="1800" dirty="0" smtClean="0">
                <a:latin typeface="+mn-lt"/>
              </a:rPr>
              <a:t>2021 Coesfeld-Lette</a:t>
            </a:r>
          </a:p>
          <a:p>
            <a:r>
              <a:rPr lang="de-DE" sz="1800" dirty="0" smtClean="0">
                <a:latin typeface="+mn-lt"/>
              </a:rPr>
              <a:t>2022 Borken-</a:t>
            </a:r>
            <a:r>
              <a:rPr lang="de-DE" sz="1800" dirty="0" err="1" smtClean="0">
                <a:latin typeface="+mn-lt"/>
              </a:rPr>
              <a:t>Weseke</a:t>
            </a:r>
            <a:endParaRPr lang="de-DE" sz="1800" dirty="0" smtClean="0">
              <a:latin typeface="+mn-lt"/>
            </a:endParaRPr>
          </a:p>
          <a:p>
            <a:r>
              <a:rPr lang="de-DE" sz="1800" dirty="0" smtClean="0">
                <a:latin typeface="+mn-lt"/>
              </a:rPr>
              <a:t>…</a:t>
            </a:r>
          </a:p>
          <a:p>
            <a:r>
              <a:rPr lang="de-DE" sz="1100" dirty="0" smtClean="0">
                <a:latin typeface="+mn-lt"/>
              </a:rPr>
              <a:t>(von links oben nach rechts unten)</a:t>
            </a:r>
            <a:endParaRPr lang="de-DE" sz="100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3" y="408245"/>
            <a:ext cx="2862487" cy="1905000"/>
          </a:xfrm>
          <a:prstGeom prst="rect">
            <a:avLst/>
          </a:prstGeom>
        </p:spPr>
      </p:pic>
      <p:pic>
        <p:nvPicPr>
          <p:cNvPr id="16" name="Bild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297" y="408246"/>
            <a:ext cx="2962042" cy="1905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" r="7927" b="10670"/>
          <a:stretch/>
        </p:blipFill>
        <p:spPr>
          <a:xfrm>
            <a:off x="6752026" y="409573"/>
            <a:ext cx="2538229" cy="19036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r="5838" b="11851"/>
          <a:stretch/>
        </p:blipFill>
        <p:spPr>
          <a:xfrm>
            <a:off x="410123" y="2555527"/>
            <a:ext cx="2862487" cy="19049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34FE048C-D93D-1887-9FE4-5E0BA52FFD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280" r="8034"/>
          <a:stretch/>
        </p:blipFill>
        <p:spPr bwMode="auto">
          <a:xfrm>
            <a:off x="3531297" y="2555527"/>
            <a:ext cx="2962042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98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477520" y="3763288"/>
            <a:ext cx="3799840" cy="32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" y="4165146"/>
            <a:ext cx="2181229" cy="809959"/>
          </a:xfrm>
          <a:prstGeom prst="rect">
            <a:avLst/>
          </a:prstGeom>
        </p:spPr>
      </p:pic>
      <p:pic>
        <p:nvPicPr>
          <p:cNvPr id="25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8" y="2758589"/>
            <a:ext cx="2177028" cy="953830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>
          <a:xfrm>
            <a:off x="2926714" y="2758589"/>
            <a:ext cx="4645661" cy="953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Fachplanung Pflege – Matthias Mört</a:t>
            </a:r>
          </a:p>
          <a:p>
            <a:r>
              <a:rPr lang="de-DE" sz="1400" dirty="0" err="1" smtClean="0">
                <a:latin typeface="+mn-lt"/>
              </a:rPr>
              <a:t>Vissingkamp</a:t>
            </a:r>
            <a:r>
              <a:rPr lang="de-DE" sz="1400" dirty="0" smtClean="0">
                <a:latin typeface="+mn-lt"/>
              </a:rPr>
              <a:t> 28, 48683 Ahaus</a:t>
            </a:r>
          </a:p>
          <a:p>
            <a:r>
              <a:rPr lang="de-DE" sz="1400" dirty="0" smtClean="0">
                <a:latin typeface="+mn-lt"/>
              </a:rPr>
              <a:t>Telefon: 02561 – 82985</a:t>
            </a:r>
          </a:p>
          <a:p>
            <a:r>
              <a:rPr lang="de-DE" sz="1400" dirty="0" smtClean="0">
                <a:latin typeface="+mn-lt"/>
              </a:rPr>
              <a:t>E-Mail: matthias-moert@fachplanung-pflege.de</a:t>
            </a:r>
          </a:p>
          <a:p>
            <a:r>
              <a:rPr lang="de-DE" sz="1400" dirty="0" smtClean="0">
                <a:latin typeface="+mn-lt"/>
              </a:rPr>
              <a:t>Internet: www.fachplanung-pflege.de</a:t>
            </a:r>
            <a:endParaRPr lang="de-DE" sz="1400" dirty="0">
              <a:latin typeface="+mn-lt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+mn-lt"/>
              </a:rPr>
              <a:t>Kontakt</a:t>
            </a:r>
            <a:endParaRPr lang="de-DE" sz="2200" dirty="0">
              <a:latin typeface="+mn-lt"/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926713" y="4093210"/>
            <a:ext cx="4645661" cy="953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KKRC Bau GmbH &amp; Co. KG</a:t>
            </a:r>
          </a:p>
          <a:p>
            <a:r>
              <a:rPr lang="de-DE" sz="1400" dirty="0" smtClean="0">
                <a:latin typeface="+mn-lt"/>
              </a:rPr>
              <a:t>Industriestraße 24, 48734 </a:t>
            </a:r>
            <a:r>
              <a:rPr lang="de-DE" sz="1400" dirty="0" err="1" smtClean="0">
                <a:latin typeface="+mn-lt"/>
              </a:rPr>
              <a:t>Reken</a:t>
            </a:r>
            <a:endParaRPr lang="de-DE" sz="1400" dirty="0" smtClean="0">
              <a:latin typeface="+mn-lt"/>
            </a:endParaRPr>
          </a:p>
          <a:p>
            <a:r>
              <a:rPr lang="de-DE" sz="1400" dirty="0" smtClean="0">
                <a:latin typeface="+mn-lt"/>
              </a:rPr>
              <a:t>Telefon: 02864 - 88650</a:t>
            </a:r>
          </a:p>
          <a:p>
            <a:r>
              <a:rPr lang="de-DE" sz="1400" dirty="0" smtClean="0">
                <a:latin typeface="+mn-lt"/>
              </a:rPr>
              <a:t>E-Mail: kontakt@kkrc-bau.de</a:t>
            </a:r>
          </a:p>
          <a:p>
            <a:r>
              <a:rPr lang="de-DE" sz="1400" dirty="0" smtClean="0">
                <a:latin typeface="+mn-lt"/>
              </a:rPr>
              <a:t>Internet: www.kkrc-bau.de</a:t>
            </a:r>
            <a:endParaRPr lang="de-DE" sz="1400" dirty="0">
              <a:latin typeface="+mn-lt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77520" y="944880"/>
            <a:ext cx="8599805" cy="1247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dirty="0" smtClean="0">
                <a:latin typeface="+mn-lt"/>
              </a:rPr>
              <a:t>Wir freuen uns auf Sie,</a:t>
            </a:r>
          </a:p>
          <a:p>
            <a:r>
              <a:rPr lang="de-DE" sz="1800" b="1" dirty="0" smtClean="0">
                <a:latin typeface="+mn-lt"/>
              </a:rPr>
              <a:t>mit gemeinsamer Zielorientierung bei Innovation, Kreativität und Gestaltung!</a:t>
            </a:r>
          </a:p>
          <a:p>
            <a:endParaRPr lang="de-DE" sz="1800" b="1" dirty="0">
              <a:latin typeface="+mn-lt"/>
            </a:endParaRPr>
          </a:p>
          <a:p>
            <a:r>
              <a:rPr lang="de-DE" sz="1800" b="1" dirty="0" smtClean="0">
                <a:latin typeface="+mn-lt"/>
              </a:rPr>
              <a:t>Ihre Partner bei der Entwicklung und Realisierung innovativer Betreuungs- und Wohnkonzepte für Senioren.</a:t>
            </a:r>
            <a:endParaRPr lang="de-DE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51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9733279" y="286325"/>
            <a:ext cx="2214743" cy="1220258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+mn-lt"/>
              </a:rPr>
              <a:t>Wohnformen</a:t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Zielgruppen</a:t>
            </a:r>
            <a:endParaRPr lang="de-DE" sz="2800" dirty="0">
              <a:latin typeface="+mn-lt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7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9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30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628789" y="1391642"/>
            <a:ext cx="5162411" cy="4417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/>
              <a:t>Betreutes Wohnen: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altLang="x-none" sz="1900" dirty="0" smtClean="0"/>
              <a:t>Senioren, </a:t>
            </a:r>
            <a:r>
              <a:rPr lang="de-DE" altLang="x-none" sz="1900" dirty="0"/>
              <a:t>denen eine selbstständige Lebens- und Haushaltsführung möglich ist, ggfs. mit Hilfe von ambulanten und teilstationären Angeboten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altLang="x-none" sz="1900" dirty="0" smtClean="0"/>
              <a:t>Senioren, </a:t>
            </a:r>
            <a:r>
              <a:rPr lang="de-DE" altLang="x-none" sz="1900" dirty="0"/>
              <a:t>die gerne am Gemeinschaftsleben teilnehmen</a:t>
            </a:r>
            <a:endParaRPr lang="de-DE" sz="1900" dirty="0"/>
          </a:p>
          <a:p>
            <a:pPr marL="342900" indent="-342900" algn="l">
              <a:buFont typeface="Arial" charset="0"/>
              <a:buChar char="•"/>
            </a:pPr>
            <a:r>
              <a:rPr lang="de-DE" sz="1900" dirty="0"/>
              <a:t>fehlende Barrierefreiheit in der eigenen Häuslichkeit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900" dirty="0"/>
              <a:t>Partnerverlust – Vereinsamungsvorbeugung</a:t>
            </a:r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algn="l"/>
            <a:r>
              <a:rPr lang="de-DE" sz="2000" b="1" dirty="0"/>
              <a:t>Wohngemeinschaft: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900" dirty="0"/>
              <a:t>Senioren mit einem Pflege- und Hilfebedarf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900" dirty="0"/>
              <a:t>Senioren mit dem Wunsch nach Selbstständigkeit, trotz Pflegebedürftigkeit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900" dirty="0"/>
              <a:t>Senioren mit dem Ziel ambulanter statt stationärer Versorgung</a:t>
            </a:r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1257300" lvl="2" indent="-342900" algn="l">
              <a:buFont typeface="Arial" charset="0"/>
              <a:buChar char="•"/>
            </a:pPr>
            <a:endParaRPr lang="de-DE" sz="2000" dirty="0">
              <a:latin typeface="Century Gothic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de-DE" sz="3200" dirty="0"/>
          </a:p>
        </p:txBody>
      </p:sp>
      <p:pic>
        <p:nvPicPr>
          <p:cNvPr id="14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531051"/>
            <a:ext cx="3850639" cy="41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9733279" y="286325"/>
            <a:ext cx="2214743" cy="1220258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Case Management</a:t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für Mieter</a:t>
            </a:r>
            <a:endParaRPr lang="de-DE" sz="2800" dirty="0">
              <a:latin typeface="+mn-lt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7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9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30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628789" y="1391642"/>
            <a:ext cx="5162411" cy="4417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 smtClean="0"/>
              <a:t>Leistungen:</a:t>
            </a:r>
            <a:endParaRPr lang="de-DE" sz="2000" b="1" dirty="0"/>
          </a:p>
          <a:p>
            <a:pPr marL="342900" indent="-342900" algn="l">
              <a:buFont typeface="Arial" charset="0"/>
              <a:buChar char="•"/>
            </a:pPr>
            <a:r>
              <a:rPr lang="de-DE" altLang="x-none" sz="1800" dirty="0" smtClean="0"/>
              <a:t>Soziale Beratung und Begleitung</a:t>
            </a:r>
            <a:endParaRPr lang="de-DE" altLang="x-none" sz="1800" dirty="0"/>
          </a:p>
          <a:p>
            <a:pPr marL="342900" indent="-342900" algn="l">
              <a:buFont typeface="Arial" charset="0"/>
              <a:buChar char="•"/>
            </a:pPr>
            <a:r>
              <a:rPr lang="de-DE" altLang="x-none" sz="1800" dirty="0" smtClean="0"/>
              <a:t>Koordination des Versorgungsprozesses – Schnittstelle zu den Dienstleistern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Regelmäßige Gemeinschaftsveranstaltungen in der Gemeinschaftswohnung</a:t>
            </a:r>
            <a:endParaRPr lang="de-DE" sz="1800" dirty="0"/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Bereitstellung eines Personenrufsystems</a:t>
            </a:r>
            <a:endParaRPr lang="de-DE" sz="1800" dirty="0"/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Beratung von Angehörigen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Beratung bei Behördenangelegenheiten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Wöchentliche Sprechstunden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Sicherstellung der Teilhabe der Mieter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…</a:t>
            </a:r>
            <a:endParaRPr lang="de-DE" sz="1800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1257300" lvl="2" indent="-342900" algn="l">
              <a:buFont typeface="Arial" charset="0"/>
              <a:buChar char="•"/>
            </a:pPr>
            <a:endParaRPr lang="de-DE" sz="2000" dirty="0">
              <a:latin typeface="Century Gothic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de-DE" sz="3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93" y="2873830"/>
            <a:ext cx="4053215" cy="27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9733279" y="286325"/>
            <a:ext cx="2214743" cy="1220258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Case Management</a:t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für Vermieter</a:t>
            </a:r>
            <a:endParaRPr lang="de-DE" sz="2800" dirty="0">
              <a:latin typeface="+mn-lt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7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9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30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628789" y="1391642"/>
            <a:ext cx="5162411" cy="4417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 smtClean="0"/>
              <a:t>Leistungen:</a:t>
            </a:r>
            <a:endParaRPr lang="de-DE" sz="2000" b="1" dirty="0"/>
          </a:p>
          <a:p>
            <a:pPr marL="342900" indent="-342900" algn="l">
              <a:buFont typeface="Arial" charset="0"/>
              <a:buChar char="•"/>
            </a:pPr>
            <a:r>
              <a:rPr lang="de-DE" altLang="x-none" sz="1800" dirty="0" smtClean="0"/>
              <a:t>Kontaktpartner für die Öffentlichkeit</a:t>
            </a:r>
            <a:endParaRPr lang="de-DE" altLang="x-none" sz="1800" dirty="0"/>
          </a:p>
          <a:p>
            <a:pPr marL="342900" indent="-342900" algn="l">
              <a:buFont typeface="Arial" charset="0"/>
              <a:buChar char="•"/>
            </a:pPr>
            <a:r>
              <a:rPr lang="de-DE" altLang="x-none" sz="1800" dirty="0" smtClean="0"/>
              <a:t>Durchführung von Mieter-Akquise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Führung von Informationsgesprächen mit Interessierten</a:t>
            </a:r>
            <a:endParaRPr lang="de-DE" sz="1800" dirty="0"/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Aufnahme der Kontaktdaten</a:t>
            </a:r>
            <a:endParaRPr lang="de-DE" sz="1800" dirty="0"/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Weiterleitung der Kontaktdaten an die Verwaltung zur Erstellung eines Mietvertrages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Begleitung des Einzugsprozesses der Mieter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Ansprechpartner für Mieter und Vermieter – Rolle der Moderation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1800" dirty="0" smtClean="0"/>
              <a:t>…</a:t>
            </a:r>
            <a:endParaRPr lang="de-DE" sz="1800" dirty="0"/>
          </a:p>
          <a:p>
            <a:pPr marL="800100" lvl="1" indent="-342900" algn="l">
              <a:buFont typeface="Arial" charset="0"/>
              <a:buChar char="•"/>
            </a:pPr>
            <a:endParaRPr lang="de-DE" dirty="0"/>
          </a:p>
          <a:p>
            <a:pPr marL="1257300" lvl="2" indent="-342900" algn="l">
              <a:buFont typeface="Arial" charset="0"/>
              <a:buChar char="•"/>
            </a:pPr>
            <a:endParaRPr lang="de-DE" sz="2000" dirty="0">
              <a:latin typeface="Century Gothic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0187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33279" y="286325"/>
            <a:ext cx="2214743" cy="536635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+mn-lt"/>
              </a:rPr>
              <a:t>Lageplan</a:t>
            </a:r>
            <a:endParaRPr lang="de-DE" sz="2800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3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788" r="4015" b="5254"/>
          <a:stretch/>
        </p:blipFill>
        <p:spPr>
          <a:xfrm>
            <a:off x="9525" y="-1"/>
            <a:ext cx="9632314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23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Erdgeschoss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Wohnanlage</a:t>
            </a:r>
            <a:endParaRPr lang="de-DE" sz="2800" dirty="0">
              <a:latin typeface="+mn-lt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672117"/>
              </p:ext>
            </p:extLst>
          </p:nvPr>
        </p:nvGraphicFramePr>
        <p:xfrm>
          <a:off x="-55408" y="0"/>
          <a:ext cx="96972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6" imgW="16039922" imgH="11344173" progId="AcroExch.Document.7">
                  <p:embed/>
                </p:oleObj>
              </mc:Choice>
              <mc:Fallback>
                <p:oleObj name="Acrobat Document" r:id="rId6" imgW="16039922" imgH="1134417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5408" y="0"/>
                        <a:ext cx="96972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9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Obergeschoss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Wohnanlage</a:t>
            </a:r>
            <a:endParaRPr lang="de-DE" sz="2800" dirty="0">
              <a:latin typeface="+mn-lt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258450"/>
              </p:ext>
            </p:extLst>
          </p:nvPr>
        </p:nvGraphicFramePr>
        <p:xfrm>
          <a:off x="-55408" y="0"/>
          <a:ext cx="96972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6" imgW="16039922" imgH="11344173" progId="AcroExch.Document.7">
                  <p:embed/>
                </p:oleObj>
              </mc:Choice>
              <mc:Fallback>
                <p:oleObj name="Acrobat Document" r:id="rId6" imgW="16039922" imgH="1134417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5408" y="0"/>
                        <a:ext cx="96972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93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9" y="5077113"/>
            <a:ext cx="499364" cy="499364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232643" y="5077113"/>
            <a:ext cx="2679839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 smtClean="0">
                <a:latin typeface="+mn-lt"/>
              </a:rPr>
              <a:t>K1 Architektur GmbH</a:t>
            </a:r>
          </a:p>
          <a:p>
            <a:r>
              <a:rPr lang="de-DE" sz="1400" dirty="0" err="1" smtClean="0">
                <a:latin typeface="+mn-lt"/>
              </a:rPr>
              <a:t>Reken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6091528"/>
            <a:ext cx="1352732" cy="50231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9641839" y="477600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Planung:</a:t>
            </a:r>
            <a:endParaRPr lang="de-DE" sz="1600" b="1" dirty="0">
              <a:latin typeface="+mn-lt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9641839" y="5751368"/>
            <a:ext cx="853303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smtClean="0">
                <a:latin typeface="+mn-lt"/>
              </a:rPr>
              <a:t>Bauherr:</a:t>
            </a:r>
            <a:endParaRPr lang="de-DE" sz="1600" b="1" dirty="0">
              <a:latin typeface="+mn-lt"/>
            </a:endParaRPr>
          </a:p>
        </p:txBody>
      </p:sp>
      <p:pic>
        <p:nvPicPr>
          <p:cNvPr id="18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11" y="4019681"/>
            <a:ext cx="1526661" cy="668882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9641839" y="3715460"/>
            <a:ext cx="1757681" cy="25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 smtClean="0">
                <a:latin typeface="+mn-lt"/>
              </a:rPr>
              <a:t>Versorgungskonzept:</a:t>
            </a:r>
            <a:endParaRPr lang="de-DE" sz="1400" b="1" dirty="0">
              <a:latin typeface="+mn-lt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9641839" y="408245"/>
            <a:ext cx="2306183" cy="536635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+mn-lt"/>
              </a:rPr>
              <a:t>Dachgeschoss</a:t>
            </a:r>
            <a:r>
              <a:rPr lang="de-DE" sz="2800" dirty="0" smtClean="0">
                <a:latin typeface="+mn-lt"/>
              </a:rPr>
              <a:t/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Wohnanlage</a:t>
            </a:r>
            <a:endParaRPr lang="de-DE" sz="2800" dirty="0">
              <a:latin typeface="+mn-lt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422884"/>
              </p:ext>
            </p:extLst>
          </p:nvPr>
        </p:nvGraphicFramePr>
        <p:xfrm>
          <a:off x="-55408" y="0"/>
          <a:ext cx="96972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6" imgW="16039922" imgH="11344173" progId="AcroExch.Document.7">
                  <p:embed/>
                </p:oleObj>
              </mc:Choice>
              <mc:Fallback>
                <p:oleObj name="Acrobat Document" r:id="rId6" imgW="16039922" imgH="1134417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5408" y="0"/>
                        <a:ext cx="96972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6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</Words>
  <Application>Microsoft Office PowerPoint</Application>
  <PresentationFormat>Breitbild</PresentationFormat>
  <Paragraphs>184</Paragraphs>
  <Slides>21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American Typewriter</vt:lpstr>
      <vt:lpstr>Arial</vt:lpstr>
      <vt:lpstr>Calibri</vt:lpstr>
      <vt:lpstr>Calibri Light</vt:lpstr>
      <vt:lpstr>Century Gothic</vt:lpstr>
      <vt:lpstr>Times New Roman</vt:lpstr>
      <vt:lpstr>Office Theme</vt:lpstr>
      <vt:lpstr>Adobe Acrobat Document</vt:lpstr>
      <vt:lpstr>PowerPoint-Präsentation</vt:lpstr>
      <vt:lpstr>Präambel</vt:lpstr>
      <vt:lpstr>Wohnformen Zielgruppen</vt:lpstr>
      <vt:lpstr>Case Management für Mieter</vt:lpstr>
      <vt:lpstr>Case Management für Vermieter</vt:lpstr>
      <vt:lpstr>Lageplan</vt:lpstr>
      <vt:lpstr>Erdgeschoss Wohnanlage</vt:lpstr>
      <vt:lpstr>Obergeschoss Wohnanlage</vt:lpstr>
      <vt:lpstr>Dachgeschoss Wohnanlage</vt:lpstr>
      <vt:lpstr>Ansichten Wohnanlage</vt:lpstr>
      <vt:lpstr>Ansicht Nord Wohnanlage</vt:lpstr>
      <vt:lpstr>Schnitt Wohnanlage</vt:lpstr>
      <vt:lpstr>Erdgeschoss Mehrfamilienhaus</vt:lpstr>
      <vt:lpstr>Obergeschoss Mehrfamilienhaus</vt:lpstr>
      <vt:lpstr>Dachgeschoss Mehrfamilienhaus</vt:lpstr>
      <vt:lpstr>Ansichten Mehrfamilienhaus</vt:lpstr>
      <vt:lpstr>Schnitt Mehrfamilienhaus</vt:lpstr>
      <vt:lpstr>Berechnung GRZ</vt:lpstr>
      <vt:lpstr>Berechnung Stellplätze</vt:lpstr>
      <vt:lpstr>KKRC Bau GmbH &amp; Co. KG</vt:lpstr>
      <vt:lpstr>Kontakt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Franziska Bönning</dc:creator>
  <cp:lastModifiedBy>Franziska Bönning</cp:lastModifiedBy>
  <cp:revision>30</cp:revision>
  <dcterms:created xsi:type="dcterms:W3CDTF">2022-11-28T11:05:22Z</dcterms:created>
  <dcterms:modified xsi:type="dcterms:W3CDTF">2023-01-18T09:47:52Z</dcterms:modified>
</cp:coreProperties>
</file>